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25" r:id="rId2"/>
    <p:sldId id="365" r:id="rId3"/>
    <p:sldId id="316" r:id="rId4"/>
    <p:sldId id="377" r:id="rId5"/>
    <p:sldId id="342" r:id="rId6"/>
    <p:sldId id="318" r:id="rId7"/>
    <p:sldId id="378" r:id="rId8"/>
    <p:sldId id="379" r:id="rId9"/>
    <p:sldId id="351" r:id="rId10"/>
    <p:sldId id="380" r:id="rId11"/>
    <p:sldId id="382" r:id="rId12"/>
    <p:sldId id="383" r:id="rId13"/>
    <p:sldId id="384" r:id="rId14"/>
    <p:sldId id="388" r:id="rId15"/>
    <p:sldId id="363" r:id="rId16"/>
    <p:sldId id="385" r:id="rId17"/>
    <p:sldId id="386" r:id="rId18"/>
    <p:sldId id="387" r:id="rId19"/>
    <p:sldId id="369" r:id="rId20"/>
    <p:sldId id="33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0"/>
    <a:srgbClr val="0C90B4"/>
    <a:srgbClr val="CC24A5"/>
    <a:srgbClr val="DEE8F6"/>
    <a:srgbClr val="6792D3"/>
    <a:srgbClr val="7F7F7F"/>
    <a:srgbClr val="AA78C8"/>
    <a:srgbClr val="CE3FB0"/>
    <a:srgbClr val="9490D3"/>
    <a:srgbClr val="A44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2" autoAdjust="0"/>
    <p:restoredTop sz="95730" autoAdjust="0"/>
  </p:normalViewPr>
  <p:slideViewPr>
    <p:cSldViewPr snapToGrid="0">
      <p:cViewPr varScale="1">
        <p:scale>
          <a:sx n="81" d="100"/>
          <a:sy n="81" d="100"/>
        </p:scale>
        <p:origin x="10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E2BF2-ECF5-4936-8FBA-8584DB01A5FD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7607C-E1A6-4EEE-AD41-C433528589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8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44502-AEC8-4580-B841-09DCBFC644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7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2119D-32FE-4429-A9BF-E2A82EE96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36E3EE-C592-48EF-886F-2A9299498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C7E46-EB7D-436C-805F-47BA0AA5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2912C-FC4E-48C3-8210-BC8DBAFFA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E4F41-C357-4E66-94C6-1713C5FB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D08113-0572-4B7D-BB03-432290EF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F423AE-140F-4BB8-8159-26CCB28C7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A918E-81FB-4A85-9FAA-D14D42E2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8D299-8DDC-4212-BD2F-E01B7D58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5C1FB3-CC41-4ACB-9F26-AA901FE3B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1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3376D9-0AD4-49F5-B25B-49A7353940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B0AFB-A9DC-4185-8BF8-6BB7CF6B1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0DEB3-9F55-4938-B765-63604C39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AD063-9E94-4577-B650-8B3DE6CB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02301-49B3-4E7B-86B3-FB166A2B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52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. 컨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BA94063-C446-4121-B385-F5F8881E9F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" b="11338"/>
          <a:stretch/>
        </p:blipFill>
        <p:spPr bwMode="auto">
          <a:xfrm>
            <a:off x="0" y="0"/>
            <a:ext cx="12192000" cy="68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BEB104-B7E8-41B4-8CC3-027CDFCE5F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C24A5">
                  <a:alpha val="90000"/>
                </a:srgbClr>
              </a:gs>
              <a:gs pos="50000">
                <a:srgbClr val="7561BF">
                  <a:alpha val="70000"/>
                </a:srgbClr>
              </a:gs>
              <a:gs pos="25000">
                <a:srgbClr val="A341B1">
                  <a:alpha val="80000"/>
                </a:srgbClr>
              </a:gs>
              <a:gs pos="75000">
                <a:srgbClr val="398BD1">
                  <a:alpha val="90000"/>
                </a:srgbClr>
              </a:gs>
              <a:gs pos="100000">
                <a:srgbClr val="11A7DE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2ABF5A-56EE-42C5-9C32-820F9558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A8F6-5738-47C6-B3DE-5474E2C8E474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39F79C-4954-44FE-B6AD-A65F80BB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4A97B0-130D-4ACA-8F87-A12031CD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F7C-A1D9-4AB5-8CCC-B94D8BD6B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096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.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DE949C-EE6E-4C8D-8A18-9CA7914A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0A8F6-5738-47C6-B3DE-5474E2C8E474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BB8797-CF36-4E2F-B93A-2CBCE7DC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7821A7-7D21-4B62-9C26-942A6316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F7C-A1D9-4AB5-8CCC-B94D8BD6BE0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CE1D02-E590-4F50-A8E0-A6D4BD1D2E8E}"/>
              </a:ext>
            </a:extLst>
          </p:cNvPr>
          <p:cNvSpPr/>
          <p:nvPr userDrawn="1"/>
        </p:nvSpPr>
        <p:spPr>
          <a:xfrm>
            <a:off x="0" y="-1"/>
            <a:ext cx="12192000" cy="496518"/>
          </a:xfrm>
          <a:prstGeom prst="rect">
            <a:avLst/>
          </a:prstGeom>
          <a:gradFill flip="none" rotWithShape="1">
            <a:gsLst>
              <a:gs pos="0">
                <a:srgbClr val="CC24A5">
                  <a:alpha val="90000"/>
                </a:srgbClr>
              </a:gs>
              <a:gs pos="50000">
                <a:srgbClr val="7561BF">
                  <a:alpha val="70000"/>
                </a:srgbClr>
              </a:gs>
              <a:gs pos="25000">
                <a:srgbClr val="A341B1">
                  <a:alpha val="80000"/>
                </a:srgbClr>
              </a:gs>
              <a:gs pos="75000">
                <a:srgbClr val="398BD1">
                  <a:alpha val="90000"/>
                </a:srgbClr>
              </a:gs>
              <a:gs pos="100000">
                <a:srgbClr val="11A7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264CC7-294F-416B-A9AE-81B307E749AA}"/>
              </a:ext>
            </a:extLst>
          </p:cNvPr>
          <p:cNvSpPr/>
          <p:nvPr userDrawn="1"/>
        </p:nvSpPr>
        <p:spPr>
          <a:xfrm>
            <a:off x="0" y="34852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4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/>
              </a:rPr>
              <a:t>Hotel Sona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6BA59-9B11-406B-9CB9-7C3A6A99F64E}"/>
              </a:ext>
            </a:extLst>
          </p:cNvPr>
          <p:cNvSpPr txBox="1"/>
          <p:nvPr userDrawn="1"/>
        </p:nvSpPr>
        <p:spPr>
          <a:xfrm>
            <a:off x="1681003" y="160293"/>
            <a:ext cx="2728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1" dirty="0">
                <a:solidFill>
                  <a:schemeClr val="bg1"/>
                </a:solidFill>
                <a:latin typeface="Consolas" panose="020B0609020204030204" pitchFamily="49" charset="0"/>
                <a:ea typeface="뉴스킨 맑은샘 Book" panose="020B0503000000000000" pitchFamily="50" charset="-127"/>
              </a:rPr>
              <a:t>Hotel Booking System </a:t>
            </a:r>
            <a:endParaRPr lang="en-US" altLang="ko-KR" sz="1050" b="0" i="1" dirty="0">
              <a:solidFill>
                <a:schemeClr val="bg1"/>
              </a:solidFill>
              <a:latin typeface="Consolas" panose="020B0609020204030204" pitchFamily="49" charset="0"/>
              <a:ea typeface="뉴스킨 맑은샘 Book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4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F4BA6-0B4D-4E90-A616-4572FA0E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6675-B94A-48C6-856F-22DFB2F9C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332FC-A467-40F7-8FBA-3BCD7C09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FC181-2170-4A96-B2A4-CADE581AF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FCFC7-ACE9-4EE4-90AC-51239CB7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2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21E8-3F6F-49E3-B573-2C259983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4A83C-F0DF-4DA7-AF29-7B7EA5592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71759-0A30-4579-BEFD-676735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4FB56-633F-40C4-AF32-2BDE55C77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1F0C8-8C4B-4C81-BA1E-15951957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6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165BB-1DB3-4BB0-888A-5DADE852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E87CE8-3E3A-4386-A43C-79CABAD5D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8C81AC-D859-4DC4-9EC9-D0FA66152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AAB0B-35FB-42AF-BB75-22735A97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F376C7-D4F8-4C3B-9CF9-B3D87D4A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A29C96-4F0F-4473-ACB6-F2DC507C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05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591CC-1123-43F0-885E-FAE95455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0AA0F7-FD0C-4A61-B58D-47B7A47EE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55A944-1940-41F3-AFA1-ACAD7A4D3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55EB9C-2DD0-4239-9812-38F96B659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25BF15-4544-4FB9-A66C-BC6CFC664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623584-A1FC-42C2-9E31-547C0842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5B6A6-2758-4B8A-8A3C-3FF8B776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5AE87B-D190-403F-AB61-A7E590AD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80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286C-BF8C-4247-AABC-59D0BBC5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07B36C-478A-4E24-9082-14E67F9F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597DB2-C561-4426-96A1-EAAD006D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FF4693-79FD-4DB1-81ED-EFA58178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4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BFEB7F-88FD-47D6-92C7-2ABFCB34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C0F05C-7532-4912-889A-1BC7B88A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176A77-48E4-45D1-8A55-5CD4305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2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19436-3D43-4BD1-A6C3-A1315900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50202-E7D8-4EDA-80A5-7D974020F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4F31D0-6E96-4C6A-B52A-75CEB1880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2A6859-40E8-499C-AB09-1F38A8C6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BA9C24-AD51-42CF-B983-98F833102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09D04D-1AE2-4957-A5D1-933EB91DF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14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AADE9-EA26-40C9-8438-09EDA18E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5D9A40-A336-47F6-B514-385196E9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47F813-030E-4739-9AF2-9C0011571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4245A-E15D-42C3-949A-6117F758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0E9925-AEC7-4DB5-A2C3-CF5CFACA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F65757-0132-43E9-806A-3DBCCE8C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4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B147A7-F1CB-43B4-A7EC-60625A2F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0F42B-2B26-459E-BEE1-B33DF9E21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450FA1-E5CB-41E4-AA55-E29A46DCE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645AA-1064-4987-BC19-52E83E57F352}" type="datetimeFigureOut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78E86-8C75-4B51-A78C-C84186E26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18C31-3730-469E-9BF8-9543D8640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9DC43-F47C-4D19-BC7F-4299DA082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7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2" y="2910073"/>
            <a:ext cx="79493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웹서비스 컴퓨팅</a:t>
            </a:r>
            <a:endParaRPr lang="en-US" altLang="ko-KR" sz="44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09F21-5E3D-472B-95EE-BC5AEF1BC7D7}"/>
              </a:ext>
            </a:extLst>
          </p:cNvPr>
          <p:cNvSpPr txBox="1"/>
          <p:nvPr/>
        </p:nvSpPr>
        <p:spPr>
          <a:xfrm>
            <a:off x="9277038" y="5182788"/>
            <a:ext cx="2804459" cy="49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2018E7307 </a:t>
            </a:r>
            <a:r>
              <a:rPr lang="ko-KR" altLang="en-US" sz="20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김찬호</a:t>
            </a:r>
            <a:endParaRPr lang="en-US" altLang="ko-KR" sz="20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71536E5-618B-A95A-1088-440F38E1B4CE}"/>
              </a:ext>
            </a:extLst>
          </p:cNvPr>
          <p:cNvCxnSpPr>
            <a:cxnSpLocks/>
          </p:cNvCxnSpPr>
          <p:nvPr/>
        </p:nvCxnSpPr>
        <p:spPr>
          <a:xfrm>
            <a:off x="3017399" y="3834286"/>
            <a:ext cx="615719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41C9C4-0B26-C514-0A7A-AF5DCA0B11B5}"/>
              </a:ext>
            </a:extLst>
          </p:cNvPr>
          <p:cNvSpPr txBox="1"/>
          <p:nvPr/>
        </p:nvSpPr>
        <p:spPr>
          <a:xfrm>
            <a:off x="5237431" y="3835857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Hotel Sona</a:t>
            </a:r>
            <a:endParaRPr lang="ko-KR" altLang="en-US" sz="24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002B4-6428-6F99-86D5-59D453B46C4E}"/>
              </a:ext>
            </a:extLst>
          </p:cNvPr>
          <p:cNvSpPr txBox="1"/>
          <p:nvPr/>
        </p:nvSpPr>
        <p:spPr>
          <a:xfrm>
            <a:off x="3904343" y="649757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Final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Presentation Date: 2023. 06. 20 (TUE)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021E1EAF-4FC3-13A8-8223-4AF7422C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4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84E6C7F-C528-8BF5-9BBF-3BE5E1D0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96" y="1675357"/>
            <a:ext cx="7682812" cy="5145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2264121" y="3709427"/>
            <a:ext cx="4805982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2119356" y="3564662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2D9EB-0C2B-DCC6-2796-4740CD856A64}"/>
              </a:ext>
            </a:extLst>
          </p:cNvPr>
          <p:cNvSpPr txBox="1"/>
          <p:nvPr/>
        </p:nvSpPr>
        <p:spPr>
          <a:xfrm>
            <a:off x="3272101" y="2201133"/>
            <a:ext cx="3698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이전 페이지에서 선택한 정보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int(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체크아웃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-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체크인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) *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객실 가격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-&gt;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총 금액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2CFE05-01CB-3ADD-1151-2BA83E1883D1}"/>
              </a:ext>
            </a:extLst>
          </p:cNvPr>
          <p:cNvSpPr/>
          <p:nvPr/>
        </p:nvSpPr>
        <p:spPr>
          <a:xfrm>
            <a:off x="2264121" y="6285545"/>
            <a:ext cx="4805982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35C03B-F20C-E877-1F8F-0A90509E1AE3}"/>
              </a:ext>
            </a:extLst>
          </p:cNvPr>
          <p:cNvSpPr/>
          <p:nvPr/>
        </p:nvSpPr>
        <p:spPr>
          <a:xfrm>
            <a:off x="2099869" y="6119894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5D91E-913B-BB5F-0128-DAE8453C4144}"/>
              </a:ext>
            </a:extLst>
          </p:cNvPr>
          <p:cNvSpPr txBox="1"/>
          <p:nvPr/>
        </p:nvSpPr>
        <p:spPr>
          <a:xfrm>
            <a:off x="7142381" y="5182643"/>
            <a:ext cx="409439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유효기간은 현재 날짜와 비교하여 필터링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중복 예약 방지를 위해 예약 하려는 체크인 날짜가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   예약 내역의 체크아웃 날짜보다 작으면 예약 막음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5D790E2-E230-C47C-05C3-27A2705394A7}"/>
              </a:ext>
            </a:extLst>
          </p:cNvPr>
          <p:cNvSpPr/>
          <p:nvPr/>
        </p:nvSpPr>
        <p:spPr>
          <a:xfrm>
            <a:off x="6096000" y="5629187"/>
            <a:ext cx="901616" cy="541631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244A6D-5053-A631-1E02-DB9DF386C5FC}"/>
              </a:ext>
            </a:extLst>
          </p:cNvPr>
          <p:cNvSpPr/>
          <p:nvPr/>
        </p:nvSpPr>
        <p:spPr>
          <a:xfrm>
            <a:off x="5951235" y="5484422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마이 페이지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A59856-6AFA-FFF2-61C4-B9FCA068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7" y="1531809"/>
            <a:ext cx="4913885" cy="532619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9CED0CE-C0C5-E48F-660E-26512AFD4CC0}"/>
              </a:ext>
            </a:extLst>
          </p:cNvPr>
          <p:cNvSpPr/>
          <p:nvPr/>
        </p:nvSpPr>
        <p:spPr>
          <a:xfrm>
            <a:off x="2191634" y="5927042"/>
            <a:ext cx="985199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65A5AC-A486-2032-973A-EC94E6253460}"/>
              </a:ext>
            </a:extLst>
          </p:cNvPr>
          <p:cNvSpPr/>
          <p:nvPr/>
        </p:nvSpPr>
        <p:spPr>
          <a:xfrm>
            <a:off x="2046869" y="5782277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30549-ADC2-CE41-91E9-6EEC45E51300}"/>
              </a:ext>
            </a:extLst>
          </p:cNvPr>
          <p:cNvSpPr txBox="1"/>
          <p:nvPr/>
        </p:nvSpPr>
        <p:spPr>
          <a:xfrm>
            <a:off x="4146840" y="5321551"/>
            <a:ext cx="3379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사용자 회원정보 수정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성명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생년월일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전화번호</a:t>
            </a:r>
            <a:r>
              <a:rPr lang="en-US" altLang="ko-KR" sz="1300" b="1">
                <a:solidFill>
                  <a:srgbClr val="CC24A5"/>
                </a:solidFill>
                <a:latin typeface="+mn-ea"/>
              </a:rPr>
              <a:t>, </a:t>
            </a:r>
            <a:r>
              <a:rPr lang="ko-KR" altLang="en-US" sz="1300" b="1">
                <a:solidFill>
                  <a:srgbClr val="CC24A5"/>
                </a:solidFill>
                <a:latin typeface="+mn-ea"/>
              </a:rPr>
              <a:t>비밀번호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수정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FE8AD9-AA33-4866-5B02-36352F893DA5}"/>
              </a:ext>
            </a:extLst>
          </p:cNvPr>
          <p:cNvSpPr txBox="1"/>
          <p:nvPr/>
        </p:nvSpPr>
        <p:spPr>
          <a:xfrm>
            <a:off x="9291462" y="4829108"/>
            <a:ext cx="2900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사용자의 예약 내역 확인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예약 취소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-&gt; reservation.pk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구분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E4CB9E-33F3-159E-96B5-624F9BCF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47" y="1914896"/>
            <a:ext cx="7566076" cy="294740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C6E7DD-738D-00B8-5BB6-52CB1BD271FA}"/>
              </a:ext>
            </a:extLst>
          </p:cNvPr>
          <p:cNvSpPr/>
          <p:nvPr/>
        </p:nvSpPr>
        <p:spPr>
          <a:xfrm>
            <a:off x="11151054" y="4419585"/>
            <a:ext cx="804519" cy="337145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6497FC-4299-5D5C-7F15-90EFB49158A5}"/>
              </a:ext>
            </a:extLst>
          </p:cNvPr>
          <p:cNvSpPr/>
          <p:nvPr/>
        </p:nvSpPr>
        <p:spPr>
          <a:xfrm>
            <a:off x="10977373" y="4272733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4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436B2B4-40CB-AE57-C2CB-ED28A8E6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22" y="1933735"/>
            <a:ext cx="8733277" cy="4557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문의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5171156" y="6093268"/>
            <a:ext cx="2057608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4992810" y="5875048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2C43-D2F3-AEA8-5B21-3B1132FD6747}"/>
              </a:ext>
            </a:extLst>
          </p:cNvPr>
          <p:cNvSpPr txBox="1"/>
          <p:nvPr/>
        </p:nvSpPr>
        <p:spPr>
          <a:xfrm>
            <a:off x="6366114" y="6506130"/>
            <a:ext cx="17267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 err="1">
                <a:solidFill>
                  <a:srgbClr val="CC24A5"/>
                </a:solidFill>
                <a:latin typeface="+mn-ea"/>
              </a:rPr>
              <a:t>페이징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 기능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5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개씩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2CFE05-01CB-3ADD-1151-2BA83E1883D1}"/>
              </a:ext>
            </a:extLst>
          </p:cNvPr>
          <p:cNvSpPr/>
          <p:nvPr/>
        </p:nvSpPr>
        <p:spPr>
          <a:xfrm>
            <a:off x="9621520" y="3708593"/>
            <a:ext cx="977900" cy="412862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35C03B-F20C-E877-1F8F-0A90509E1AE3}"/>
              </a:ext>
            </a:extLst>
          </p:cNvPr>
          <p:cNvSpPr/>
          <p:nvPr/>
        </p:nvSpPr>
        <p:spPr>
          <a:xfrm>
            <a:off x="9503228" y="3512095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3AEBA94-41F0-CD9A-FC13-F2AB7A5C0889}"/>
              </a:ext>
            </a:extLst>
          </p:cNvPr>
          <p:cNvSpPr/>
          <p:nvPr/>
        </p:nvSpPr>
        <p:spPr>
          <a:xfrm>
            <a:off x="3262522" y="4626959"/>
            <a:ext cx="7128673" cy="206674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409724F-8769-A8B9-A734-31D7C57895A8}"/>
              </a:ext>
            </a:extLst>
          </p:cNvPr>
          <p:cNvSpPr/>
          <p:nvPr/>
        </p:nvSpPr>
        <p:spPr>
          <a:xfrm>
            <a:off x="3117757" y="4406960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5D91E-913B-BB5F-0128-DAE8453C4144}"/>
              </a:ext>
            </a:extLst>
          </p:cNvPr>
          <p:cNvSpPr txBox="1"/>
          <p:nvPr/>
        </p:nvSpPr>
        <p:spPr>
          <a:xfrm>
            <a:off x="561547" y="3478214"/>
            <a:ext cx="392767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문의 내역 확인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관리자의 답변상태 표시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공개여부가 비공개 일 시 작성자만 글 확인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017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4C1CD-7E9F-F559-A5E0-20C82D6E97C6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문의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371431-4C40-5761-6C69-787D5C1D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1966373"/>
            <a:ext cx="6597805" cy="44500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125A41-A9E9-E6F8-5F9A-72F32E46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633" y="3533767"/>
            <a:ext cx="7314367" cy="306567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2CFE05-01CB-3ADD-1151-2BA83E1883D1}"/>
              </a:ext>
            </a:extLst>
          </p:cNvPr>
          <p:cNvSpPr/>
          <p:nvPr/>
        </p:nvSpPr>
        <p:spPr>
          <a:xfrm>
            <a:off x="5523327" y="6257831"/>
            <a:ext cx="712490" cy="341609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F35C03B-F20C-E877-1F8F-0A90509E1AE3}"/>
              </a:ext>
            </a:extLst>
          </p:cNvPr>
          <p:cNvSpPr/>
          <p:nvPr/>
        </p:nvSpPr>
        <p:spPr>
          <a:xfrm>
            <a:off x="5364703" y="6099207"/>
            <a:ext cx="317247" cy="317247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5D91E-913B-BB5F-0128-DAE8453C4144}"/>
              </a:ext>
            </a:extLst>
          </p:cNvPr>
          <p:cNvSpPr txBox="1"/>
          <p:nvPr/>
        </p:nvSpPr>
        <p:spPr>
          <a:xfrm>
            <a:off x="6235818" y="6099207"/>
            <a:ext cx="5477269" cy="75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관리자의 답변을 보여줌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.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아직 답변이 없을 시 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“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답변 대기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”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표시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 </a:t>
            </a: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작성자가 해당 페이지에 들어갔을 시 에만 삭제하기 버튼 보임 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A8295B4-B15F-0C3A-1ED0-E7D6D2268A07}"/>
              </a:ext>
            </a:extLst>
          </p:cNvPr>
          <p:cNvSpPr/>
          <p:nvPr/>
        </p:nvSpPr>
        <p:spPr>
          <a:xfrm>
            <a:off x="900526" y="3059430"/>
            <a:ext cx="3378103" cy="285750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772C08-A937-86B3-37BB-B98C95214AA3}"/>
              </a:ext>
            </a:extLst>
          </p:cNvPr>
          <p:cNvSpPr/>
          <p:nvPr/>
        </p:nvSpPr>
        <p:spPr>
          <a:xfrm>
            <a:off x="741902" y="2824164"/>
            <a:ext cx="317247" cy="317247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068737-AED2-26D7-0D20-DF26ED4F7BC7}"/>
              </a:ext>
            </a:extLst>
          </p:cNvPr>
          <p:cNvSpPr txBox="1"/>
          <p:nvPr/>
        </p:nvSpPr>
        <p:spPr>
          <a:xfrm>
            <a:off x="4446609" y="2603876"/>
            <a:ext cx="547726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로그인 필요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작성자란 에는 로그인한 사용자 이메일 자동으로 표시</a:t>
            </a:r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.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변경 불가능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공개 여부 선택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BC08A54-0DFE-7E7F-3E6B-AF74440E3BEE}"/>
              </a:ext>
            </a:extLst>
          </p:cNvPr>
          <p:cNvSpPr/>
          <p:nvPr/>
        </p:nvSpPr>
        <p:spPr>
          <a:xfrm>
            <a:off x="297549" y="6099207"/>
            <a:ext cx="712491" cy="285750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B1DA49-0C96-7036-A2D7-CA78136B7752}"/>
              </a:ext>
            </a:extLst>
          </p:cNvPr>
          <p:cNvSpPr/>
          <p:nvPr/>
        </p:nvSpPr>
        <p:spPr>
          <a:xfrm>
            <a:off x="138925" y="5863941"/>
            <a:ext cx="317247" cy="317247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428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818BC-5D1A-FC4C-3DFE-F8692600BC44}"/>
              </a:ext>
            </a:extLst>
          </p:cNvPr>
          <p:cNvSpPr txBox="1"/>
          <p:nvPr/>
        </p:nvSpPr>
        <p:spPr>
          <a:xfrm>
            <a:off x="5344833" y="333398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제작 후 작성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CB416A-DF26-FB2D-ABB9-B867926A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5" y="1725782"/>
            <a:ext cx="11872989" cy="340643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C19DBC3-E193-566A-332E-B728FBF6CAF6}"/>
              </a:ext>
            </a:extLst>
          </p:cNvPr>
          <p:cNvSpPr/>
          <p:nvPr/>
        </p:nvSpPr>
        <p:spPr>
          <a:xfrm>
            <a:off x="158625" y="3111753"/>
            <a:ext cx="8834546" cy="866358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FDBE7A9-6829-C8A2-8EB1-A0040DD99876}"/>
              </a:ext>
            </a:extLst>
          </p:cNvPr>
          <p:cNvSpPr/>
          <p:nvPr/>
        </p:nvSpPr>
        <p:spPr>
          <a:xfrm>
            <a:off x="0" y="2907984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1E5E0-9615-1E77-E413-57BE263D6D54}"/>
              </a:ext>
            </a:extLst>
          </p:cNvPr>
          <p:cNvSpPr txBox="1"/>
          <p:nvPr/>
        </p:nvSpPr>
        <p:spPr>
          <a:xfrm>
            <a:off x="464254" y="4214651"/>
            <a:ext cx="28634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회원 관리 가능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7929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360F5F-2A31-9651-7ECE-1D992E16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7" y="2974682"/>
            <a:ext cx="11850127" cy="3558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683397-6AD3-DA7F-0B4F-BFF9ED47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74" y="1567814"/>
            <a:ext cx="5370265" cy="4203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객실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6A147-89DB-7676-999C-32EAEDD45E9A}"/>
              </a:ext>
            </a:extLst>
          </p:cNvPr>
          <p:cNvSpPr txBox="1"/>
          <p:nvPr/>
        </p:nvSpPr>
        <p:spPr>
          <a:xfrm>
            <a:off x="816224" y="2507477"/>
            <a:ext cx="54772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객실 추가 및 변경 가능</a:t>
            </a:r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 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2DCEB4-62E2-32B7-A6C9-C4A7E12444C0}"/>
              </a:ext>
            </a:extLst>
          </p:cNvPr>
          <p:cNvSpPr/>
          <p:nvPr/>
        </p:nvSpPr>
        <p:spPr>
          <a:xfrm>
            <a:off x="330200" y="5974849"/>
            <a:ext cx="543560" cy="375151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2BA7C3-024A-9678-F4B3-A978A73CE232}"/>
              </a:ext>
            </a:extLst>
          </p:cNvPr>
          <p:cNvSpPr/>
          <p:nvPr/>
        </p:nvSpPr>
        <p:spPr>
          <a:xfrm>
            <a:off x="123983" y="5771080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800835-A26D-5FE6-1B28-C8BA69734270}"/>
              </a:ext>
            </a:extLst>
          </p:cNvPr>
          <p:cNvSpPr/>
          <p:nvPr/>
        </p:nvSpPr>
        <p:spPr>
          <a:xfrm>
            <a:off x="5841311" y="5118735"/>
            <a:ext cx="698554" cy="475161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59006E-C04C-9518-7ABC-B22A69C19E22}"/>
              </a:ext>
            </a:extLst>
          </p:cNvPr>
          <p:cNvSpPr/>
          <p:nvPr/>
        </p:nvSpPr>
        <p:spPr>
          <a:xfrm>
            <a:off x="5693093" y="4972939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0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038B08-5BD6-D7E9-531D-68D6E5DC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5" y="1190395"/>
            <a:ext cx="10859319" cy="2238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6A7DC0-56D0-C548-9BAA-C10E70CB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09" y="3085537"/>
            <a:ext cx="3707572" cy="3733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1E6311-849B-3274-BB88-84A997D3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4004"/>
            <a:ext cx="5470689" cy="16739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213AFD-2C22-21F2-501F-9C37D79D8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304" y="3116486"/>
            <a:ext cx="5197282" cy="2342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F714D0-1F77-4DDB-A42A-672E08B13C10}"/>
              </a:ext>
            </a:extLst>
          </p:cNvPr>
          <p:cNvSpPr txBox="1"/>
          <p:nvPr/>
        </p:nvSpPr>
        <p:spPr>
          <a:xfrm>
            <a:off x="5324055" y="2824098"/>
            <a:ext cx="875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</a:rPr>
              <a:t>Booking</a:t>
            </a:r>
            <a:endParaRPr lang="ko-KR" altLang="en-US" sz="1300" b="1" dirty="0">
              <a:solidFill>
                <a:srgbClr val="008BB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C6C9A8-3211-F608-5DF9-CB57C84BAEE7}"/>
              </a:ext>
            </a:extLst>
          </p:cNvPr>
          <p:cNvSpPr txBox="1"/>
          <p:nvPr/>
        </p:nvSpPr>
        <p:spPr>
          <a:xfrm>
            <a:off x="9864213" y="2760181"/>
            <a:ext cx="79750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</a:rPr>
              <a:t>Rooms</a:t>
            </a:r>
            <a:endParaRPr lang="ko-KR" altLang="en-US" sz="1300" b="1" dirty="0">
              <a:solidFill>
                <a:srgbClr val="008BB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D67C4-8E71-3CDB-ABB5-82BFAAC5332C}"/>
              </a:ext>
            </a:extLst>
          </p:cNvPr>
          <p:cNvSpPr txBox="1"/>
          <p:nvPr/>
        </p:nvSpPr>
        <p:spPr>
          <a:xfrm>
            <a:off x="2368662" y="4887658"/>
            <a:ext cx="639436" cy="296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</a:rPr>
              <a:t>Index</a:t>
            </a:r>
            <a:endParaRPr lang="ko-KR" altLang="en-US" sz="1300" b="1" dirty="0">
              <a:solidFill>
                <a:srgbClr val="008BB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6FA802B-7180-B1A6-88C9-8077FBEBBEA9}"/>
              </a:ext>
            </a:extLst>
          </p:cNvPr>
          <p:cNvCxnSpPr>
            <a:cxnSpLocks/>
          </p:cNvCxnSpPr>
          <p:nvPr/>
        </p:nvCxnSpPr>
        <p:spPr>
          <a:xfrm>
            <a:off x="994676" y="3291840"/>
            <a:ext cx="1693704" cy="1067813"/>
          </a:xfrm>
          <a:prstGeom prst="straightConnector1">
            <a:avLst/>
          </a:prstGeom>
          <a:ln w="28575">
            <a:solidFill>
              <a:srgbClr val="008B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95214B-E74D-A002-D6BC-BB8A01E9562A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객실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82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219CDC-183F-A0BA-00DB-E7B1EF4A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8" y="2464986"/>
            <a:ext cx="11903472" cy="1928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87A9BE-244A-0B19-EA41-F31A3913D5B8}"/>
              </a:ext>
            </a:extLst>
          </p:cNvPr>
          <p:cNvSpPr/>
          <p:nvPr/>
        </p:nvSpPr>
        <p:spPr>
          <a:xfrm>
            <a:off x="227562" y="3491866"/>
            <a:ext cx="11803901" cy="254381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12AD685-9312-BB57-E3D8-6C447BBB8F6A}"/>
              </a:ext>
            </a:extLst>
          </p:cNvPr>
          <p:cNvSpPr/>
          <p:nvPr/>
        </p:nvSpPr>
        <p:spPr>
          <a:xfrm>
            <a:off x="48729" y="3270375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67EDFB-F9D5-6E02-0645-899CA096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552" y="4099138"/>
            <a:ext cx="6781981" cy="25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3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B3717-51C8-49B8-AD18-AB786596DF93}"/>
              </a:ext>
            </a:extLst>
          </p:cNvPr>
          <p:cNvSpPr txBox="1"/>
          <p:nvPr/>
        </p:nvSpPr>
        <p:spPr>
          <a:xfrm>
            <a:off x="236427" y="724527"/>
            <a:ext cx="4903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 페이지 상세 기능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CA1AE-33CF-DCD0-77AF-F448A8CAD3D4}"/>
              </a:ext>
            </a:extLst>
          </p:cNvPr>
          <p:cNvSpPr txBox="1"/>
          <p:nvPr/>
        </p:nvSpPr>
        <p:spPr>
          <a:xfrm>
            <a:off x="5693093" y="863994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C90B4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문의 관리</a:t>
            </a:r>
            <a:endParaRPr lang="en-US" altLang="ko-KR" sz="2000" i="1" dirty="0">
              <a:solidFill>
                <a:srgbClr val="0C90B4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6A147-89DB-7676-999C-32EAEDD45E9A}"/>
              </a:ext>
            </a:extLst>
          </p:cNvPr>
          <p:cNvSpPr txBox="1"/>
          <p:nvPr/>
        </p:nvSpPr>
        <p:spPr>
          <a:xfrm>
            <a:off x="816224" y="2507477"/>
            <a:ext cx="54772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객실 추가 및 변경 가능</a:t>
            </a:r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 </a:t>
            </a:r>
          </a:p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각 객실마다 방의 개수 설정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E2380E-4F72-123A-09AB-66618687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7" y="1275290"/>
            <a:ext cx="11941575" cy="29568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FB786D-1D73-59CC-9873-EF51EFDB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17" y="2432115"/>
            <a:ext cx="10258986" cy="428655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2DCEB4-62E2-32B7-A6C9-C4A7E12444C0}"/>
              </a:ext>
            </a:extLst>
          </p:cNvPr>
          <p:cNvSpPr/>
          <p:nvPr/>
        </p:nvSpPr>
        <p:spPr>
          <a:xfrm>
            <a:off x="5140335" y="4986638"/>
            <a:ext cx="412054" cy="317247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2BA7C3-024A-9678-F4B3-A978A73CE232}"/>
              </a:ext>
            </a:extLst>
          </p:cNvPr>
          <p:cNvSpPr/>
          <p:nvPr/>
        </p:nvSpPr>
        <p:spPr>
          <a:xfrm>
            <a:off x="4981710" y="4782869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800835-A26D-5FE6-1B28-C8BA69734270}"/>
              </a:ext>
            </a:extLst>
          </p:cNvPr>
          <p:cNvSpPr/>
          <p:nvPr/>
        </p:nvSpPr>
        <p:spPr>
          <a:xfrm>
            <a:off x="5775489" y="5079793"/>
            <a:ext cx="412054" cy="350488"/>
          </a:xfrm>
          <a:prstGeom prst="roundRect">
            <a:avLst/>
          </a:prstGeom>
          <a:noFill/>
          <a:ln w="28575">
            <a:solidFill>
              <a:srgbClr val="0C90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C59006E-C04C-9518-7ABC-B22A69C19E22}"/>
              </a:ext>
            </a:extLst>
          </p:cNvPr>
          <p:cNvSpPr/>
          <p:nvPr/>
        </p:nvSpPr>
        <p:spPr>
          <a:xfrm>
            <a:off x="5627271" y="4876024"/>
            <a:ext cx="317247" cy="317247"/>
          </a:xfrm>
          <a:prstGeom prst="ellipse">
            <a:avLst/>
          </a:prstGeom>
          <a:solidFill>
            <a:srgbClr val="008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8FCB5-FBC1-951F-FC64-B3A424A60BBF}"/>
              </a:ext>
            </a:extLst>
          </p:cNvPr>
          <p:cNvSpPr txBox="1"/>
          <p:nvPr/>
        </p:nvSpPr>
        <p:spPr>
          <a:xfrm>
            <a:off x="5875240" y="5552176"/>
            <a:ext cx="286340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+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버튼 누른 후 각 질문에 답변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답변 완료 시 문의 페이지에 보임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008BB0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008BB0"/>
                </a:solidFill>
                <a:latin typeface="+mn-ea"/>
              </a:rPr>
              <a:t>관리자가 질문 삭제 가능</a:t>
            </a:r>
            <a:endParaRPr lang="en-US" altLang="ko-KR" sz="1300" b="1" dirty="0">
              <a:solidFill>
                <a:srgbClr val="008BB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631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1733987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Hotel </a:t>
            </a:r>
            <a:r>
              <a:rPr lang="ko-KR" altLang="en-US" sz="48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 </a:t>
            </a:r>
            <a:r>
              <a:rPr lang="en-US" altLang="ko-KR" sz="48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Sona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2E52E3-E19D-4855-AD64-1506C786E97B}"/>
              </a:ext>
            </a:extLst>
          </p:cNvPr>
          <p:cNvSpPr/>
          <p:nvPr/>
        </p:nvSpPr>
        <p:spPr>
          <a:xfrm>
            <a:off x="2121333" y="3279008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웹 페이지 시연</a:t>
            </a:r>
            <a:endParaRPr lang="en-US" altLang="ko-KR" sz="48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45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9F260-F0A3-430B-8071-13A091D5AF7D}"/>
              </a:ext>
            </a:extLst>
          </p:cNvPr>
          <p:cNvSpPr txBox="1"/>
          <p:nvPr/>
        </p:nvSpPr>
        <p:spPr>
          <a:xfrm>
            <a:off x="4329839" y="2681156"/>
            <a:ext cx="31514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소개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휴먼둥근헤드라인" panose="02030504000101010101" pitchFamily="18" charset="-127"/>
              </a:rPr>
              <a:t>메뉴구조도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휴먼둥근헤드라인" panose="02030504000101010101" pitchFamily="18" charset="-127"/>
              </a:rPr>
              <a:t>상세페이지 구현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i="1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휴먼둥근헤드라인" panose="02030504000101010101" pitchFamily="18" charset="-127"/>
              </a:rPr>
              <a:t>웹 페이지 시연</a:t>
            </a: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i="1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A2E1B-965E-44F3-819B-99488309465E}"/>
              </a:ext>
            </a:extLst>
          </p:cNvPr>
          <p:cNvSpPr txBox="1"/>
          <p:nvPr/>
        </p:nvSpPr>
        <p:spPr>
          <a:xfrm>
            <a:off x="5104276" y="989008"/>
            <a:ext cx="1602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  <a:endParaRPr lang="en-US" altLang="ko-KR" sz="3600" dirty="0">
              <a:solidFill>
                <a:schemeClr val="bg1">
                  <a:lumMod val="9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35712-5CA0-CC44-6C60-DEAE632D29D7}"/>
              </a:ext>
            </a:extLst>
          </p:cNvPr>
          <p:cNvSpPr txBox="1"/>
          <p:nvPr/>
        </p:nvSpPr>
        <p:spPr>
          <a:xfrm>
            <a:off x="3904343" y="649757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Final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Presentation Date: 2023. 06. 20 (TUE)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556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1686281"/>
            <a:ext cx="79493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Thank</a:t>
            </a:r>
            <a:r>
              <a:rPr lang="ko-KR" altLang="en-US" sz="6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 </a:t>
            </a:r>
            <a:r>
              <a:rPr lang="en-US" altLang="ko-KR" sz="6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you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904744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18DC8F-CF9F-4FFF-9D1E-A91208B526AA}"/>
              </a:ext>
            </a:extLst>
          </p:cNvPr>
          <p:cNvSpPr txBox="1"/>
          <p:nvPr/>
        </p:nvSpPr>
        <p:spPr>
          <a:xfrm>
            <a:off x="3904343" y="6497572"/>
            <a:ext cx="4383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Final</a:t>
            </a:r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Presentation Date: 2023. 06. </a:t>
            </a:r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20 </a:t>
            </a:r>
            <a:r>
              <a:rPr lang="en-US" altLang="ko-KR" sz="1400" dirty="0">
                <a:solidFill>
                  <a:schemeClr val="bg1"/>
                </a:solidFill>
                <a:latin typeface="+mj-ea"/>
                <a:ea typeface="+mj-ea"/>
              </a:rPr>
              <a:t>(TUE)</a:t>
            </a:r>
            <a:endParaRPr lang="ko-KR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405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B17DA-0E94-4EA7-90A6-FC144CCDCBFC}"/>
              </a:ext>
            </a:extLst>
          </p:cNvPr>
          <p:cNvSpPr txBox="1"/>
          <p:nvPr/>
        </p:nvSpPr>
        <p:spPr>
          <a:xfrm>
            <a:off x="236427" y="724527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소개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3512CF-EC79-4756-9AC7-3AC6FB584BDE}"/>
              </a:ext>
            </a:extLst>
          </p:cNvPr>
          <p:cNvSpPr/>
          <p:nvPr/>
        </p:nvSpPr>
        <p:spPr>
          <a:xfrm>
            <a:off x="1533568" y="2097918"/>
            <a:ext cx="2852063" cy="997180"/>
          </a:xfrm>
          <a:prstGeom prst="rect">
            <a:avLst/>
          </a:prstGeom>
          <a:solidFill>
            <a:schemeClr val="bg1"/>
          </a:solidFill>
          <a:ln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Hotel Sona</a:t>
            </a:r>
          </a:p>
        </p:txBody>
      </p:sp>
      <p:sp>
        <p:nvSpPr>
          <p:cNvPr id="39" name="자유형 17">
            <a:extLst>
              <a:ext uri="{FF2B5EF4-FFF2-40B4-BE49-F238E27FC236}">
                <a16:creationId xmlns:a16="http://schemas.microsoft.com/office/drawing/2014/main" id="{7D8EACA4-5B98-4286-AB1A-35BA4F7FD067}"/>
              </a:ext>
            </a:extLst>
          </p:cNvPr>
          <p:cNvSpPr/>
          <p:nvPr/>
        </p:nvSpPr>
        <p:spPr>
          <a:xfrm>
            <a:off x="1533568" y="1695452"/>
            <a:ext cx="2852063" cy="590533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CC24A5"/>
          </a:solidFill>
          <a:ln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사이트 이름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E3A42E-9D78-4F7A-8C2B-B3A5EBC2FA75}"/>
              </a:ext>
            </a:extLst>
          </p:cNvPr>
          <p:cNvSpPr/>
          <p:nvPr/>
        </p:nvSpPr>
        <p:spPr>
          <a:xfrm>
            <a:off x="1533568" y="3750186"/>
            <a:ext cx="2852063" cy="997180"/>
          </a:xfrm>
          <a:prstGeom prst="rect">
            <a:avLst/>
          </a:prstGeom>
          <a:solidFill>
            <a:schemeClr val="bg1"/>
          </a:solidFill>
          <a:ln>
            <a:solidFill>
              <a:srgbClr val="A44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호텔 예약 사이트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47" name="자유형 17">
            <a:extLst>
              <a:ext uri="{FF2B5EF4-FFF2-40B4-BE49-F238E27FC236}">
                <a16:creationId xmlns:a16="http://schemas.microsoft.com/office/drawing/2014/main" id="{44A15458-810A-4672-98E0-EF2DDFAAB1C9}"/>
              </a:ext>
            </a:extLst>
          </p:cNvPr>
          <p:cNvSpPr/>
          <p:nvPr/>
        </p:nvSpPr>
        <p:spPr>
          <a:xfrm>
            <a:off x="1533568" y="3347720"/>
            <a:ext cx="2852063" cy="590533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A443B2"/>
          </a:solidFill>
          <a:ln>
            <a:solidFill>
              <a:srgbClr val="A44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사이트 종류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669D2F-2A81-4029-9D27-211A36685400}"/>
              </a:ext>
            </a:extLst>
          </p:cNvPr>
          <p:cNvSpPr/>
          <p:nvPr/>
        </p:nvSpPr>
        <p:spPr>
          <a:xfrm>
            <a:off x="1533568" y="5402454"/>
            <a:ext cx="2852063" cy="997180"/>
          </a:xfrm>
          <a:prstGeom prst="rect">
            <a:avLst/>
          </a:prstGeom>
          <a:solidFill>
            <a:schemeClr val="bg1"/>
          </a:solidFill>
          <a:ln>
            <a:solidFill>
              <a:srgbClr val="776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관광객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9" name="자유형 17">
            <a:extLst>
              <a:ext uri="{FF2B5EF4-FFF2-40B4-BE49-F238E27FC236}">
                <a16:creationId xmlns:a16="http://schemas.microsoft.com/office/drawing/2014/main" id="{AA1C498A-6E64-4099-8F59-AEC14690FB3A}"/>
              </a:ext>
            </a:extLst>
          </p:cNvPr>
          <p:cNvSpPr/>
          <p:nvPr/>
        </p:nvSpPr>
        <p:spPr>
          <a:xfrm>
            <a:off x="1533568" y="4999988"/>
            <a:ext cx="2852063" cy="590533"/>
          </a:xfrm>
          <a:custGeom>
            <a:avLst/>
            <a:gdLst>
              <a:gd name="connsiteX0" fmla="*/ 0 w 3007470"/>
              <a:gd name="connsiteY0" fmla="*/ 0 h 716638"/>
              <a:gd name="connsiteX1" fmla="*/ 3007470 w 3007470"/>
              <a:gd name="connsiteY1" fmla="*/ 0 h 716638"/>
              <a:gd name="connsiteX2" fmla="*/ 3007470 w 3007470"/>
              <a:gd name="connsiteY2" fmla="*/ 567161 h 716638"/>
              <a:gd name="connsiteX3" fmla="*/ 1644715 w 3007470"/>
              <a:gd name="connsiteY3" fmla="*/ 567161 h 716638"/>
              <a:gd name="connsiteX4" fmla="*/ 1503735 w 3007470"/>
              <a:gd name="connsiteY4" fmla="*/ 716638 h 716638"/>
              <a:gd name="connsiteX5" fmla="*/ 1362755 w 3007470"/>
              <a:gd name="connsiteY5" fmla="*/ 567161 h 716638"/>
              <a:gd name="connsiteX6" fmla="*/ 0 w 3007470"/>
              <a:gd name="connsiteY6" fmla="*/ 567161 h 716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7470" h="716638">
                <a:moveTo>
                  <a:pt x="0" y="0"/>
                </a:moveTo>
                <a:lnTo>
                  <a:pt x="3007470" y="0"/>
                </a:lnTo>
                <a:lnTo>
                  <a:pt x="3007470" y="567161"/>
                </a:lnTo>
                <a:lnTo>
                  <a:pt x="1644715" y="567161"/>
                </a:lnTo>
                <a:lnTo>
                  <a:pt x="1503735" y="716638"/>
                </a:lnTo>
                <a:lnTo>
                  <a:pt x="1362755" y="567161"/>
                </a:lnTo>
                <a:lnTo>
                  <a:pt x="0" y="567161"/>
                </a:lnTo>
                <a:close/>
              </a:path>
            </a:pathLst>
          </a:custGeom>
          <a:solidFill>
            <a:srgbClr val="7763C0"/>
          </a:solidFill>
          <a:ln>
            <a:solidFill>
              <a:srgbClr val="7763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tlCol="0" anchor="t" anchorCtr="0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타겟 고객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592B99-EE36-F7EA-9C9F-FB7A8D23620A}"/>
              </a:ext>
            </a:extLst>
          </p:cNvPr>
          <p:cNvGrpSpPr/>
          <p:nvPr/>
        </p:nvGrpSpPr>
        <p:grpSpPr>
          <a:xfrm>
            <a:off x="6797632" y="1400852"/>
            <a:ext cx="3931920" cy="5080062"/>
            <a:chOff x="6624365" y="1248146"/>
            <a:chExt cx="3931920" cy="5080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1DEDF33-ABA3-45A8-090E-51FB2AEF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4459" y="1248146"/>
              <a:ext cx="3851733" cy="18111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12BDB75-E73B-7C02-337B-DAD8187CD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3357" y="3059293"/>
              <a:ext cx="3842835" cy="15799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0FECCB0-E78C-1627-A1BF-9369214DC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4365" y="4639260"/>
              <a:ext cx="3931920" cy="16889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1D14FC1-50CA-505F-0D3C-6E38A606B12D}"/>
              </a:ext>
            </a:extLst>
          </p:cNvPr>
          <p:cNvSpPr/>
          <p:nvPr/>
        </p:nvSpPr>
        <p:spPr>
          <a:xfrm>
            <a:off x="5062135" y="3455546"/>
            <a:ext cx="1140273" cy="751840"/>
          </a:xfrm>
          <a:prstGeom prst="rightArrow">
            <a:avLst/>
          </a:prstGeom>
          <a:solidFill>
            <a:srgbClr val="AA78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D0652-91E0-3475-750C-265A4E2AABB8}"/>
              </a:ext>
            </a:extLst>
          </p:cNvPr>
          <p:cNvSpPr txBox="1"/>
          <p:nvPr/>
        </p:nvSpPr>
        <p:spPr>
          <a:xfrm>
            <a:off x="7982416" y="1032732"/>
            <a:ext cx="1562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&lt;Hotel</a:t>
            </a:r>
            <a:r>
              <a:rPr lang="ko-KR" altLang="en-US" sz="1600" dirty="0"/>
              <a:t> </a:t>
            </a:r>
            <a:r>
              <a:rPr lang="en-US" altLang="ko-KR" sz="1600" dirty="0"/>
              <a:t>Sona&gt;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7490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384602"/>
            <a:ext cx="7949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Hotel Sona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2E52E3-E19D-4855-AD64-1506C786E97B}"/>
              </a:ext>
            </a:extLst>
          </p:cNvPr>
          <p:cNvSpPr/>
          <p:nvPr/>
        </p:nvSpPr>
        <p:spPr>
          <a:xfrm>
            <a:off x="2121333" y="2939517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메뉴 구조도</a:t>
            </a:r>
            <a:endParaRPr lang="en-US" altLang="ko-KR" sz="48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3386C4-732B-BDA1-B16F-4C872B1B98BE}"/>
              </a:ext>
            </a:extLst>
          </p:cNvPr>
          <p:cNvCxnSpPr/>
          <p:nvPr/>
        </p:nvCxnSpPr>
        <p:spPr>
          <a:xfrm>
            <a:off x="4897120" y="103632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64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7">
            <a:extLst>
              <a:ext uri="{FF2B5EF4-FFF2-40B4-BE49-F238E27FC236}">
                <a16:creationId xmlns:a16="http://schemas.microsoft.com/office/drawing/2014/main" id="{628C2639-276F-429A-A35F-26F960048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171" y="2293804"/>
            <a:ext cx="355599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latin typeface="+mj-ea"/>
                <a:ea typeface="+mj-ea"/>
              </a:rPr>
              <a:t>Hotel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Sona</a:t>
            </a:r>
            <a:endParaRPr lang="ko-KR" altLang="ko-KR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B17DA-0E94-4EA7-90A6-FC144CCDCBFC}"/>
              </a:ext>
            </a:extLst>
          </p:cNvPr>
          <p:cNvSpPr txBox="1"/>
          <p:nvPr/>
        </p:nvSpPr>
        <p:spPr>
          <a:xfrm>
            <a:off x="236427" y="724527"/>
            <a:ext cx="4348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메뉴구조도</a:t>
            </a:r>
            <a:endParaRPr lang="en-US" altLang="ko-KR" sz="32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9" name="Rectangle 17">
            <a:extLst>
              <a:ext uri="{FF2B5EF4-FFF2-40B4-BE49-F238E27FC236}">
                <a16:creationId xmlns:a16="http://schemas.microsoft.com/office/drawing/2014/main" id="{68005724-9DE6-46C6-AC81-0C102141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454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b="1" dirty="0">
                <a:latin typeface="+mj-ea"/>
                <a:ea typeface="+mj-ea"/>
              </a:rPr>
              <a:t>마이페이지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0" name="Rectangle 17">
            <a:extLst>
              <a:ext uri="{FF2B5EF4-FFF2-40B4-BE49-F238E27FC236}">
                <a16:creationId xmlns:a16="http://schemas.microsoft.com/office/drawing/2014/main" id="{7F72DD22-6101-4516-AB5A-11E98A598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Booking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1" name="Rectangle 17">
            <a:extLst>
              <a:ext uri="{FF2B5EF4-FFF2-40B4-BE49-F238E27FC236}">
                <a16:creationId xmlns:a16="http://schemas.microsoft.com/office/drawing/2014/main" id="{AB5C9229-BFD8-4C1D-908C-ECA43ED64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266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Rooms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3" name="Rectangle 17">
            <a:extLst>
              <a:ext uri="{FF2B5EF4-FFF2-40B4-BE49-F238E27FC236}">
                <a16:creationId xmlns:a16="http://schemas.microsoft.com/office/drawing/2014/main" id="{35CF6B88-D632-4E30-84B8-31DC5031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453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About Us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4" name="Rectangle 17">
            <a:extLst>
              <a:ext uri="{FF2B5EF4-FFF2-40B4-BE49-F238E27FC236}">
                <a16:creationId xmlns:a16="http://schemas.microsoft.com/office/drawing/2014/main" id="{10116AAE-C66B-41A9-83DA-C026B8B6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120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Login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5" name="Rectangle 17">
            <a:extLst>
              <a:ext uri="{FF2B5EF4-FFF2-40B4-BE49-F238E27FC236}">
                <a16:creationId xmlns:a16="http://schemas.microsoft.com/office/drawing/2014/main" id="{C0F6C3A3-C958-48E0-970E-EC19582B1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Customer Voice</a:t>
            </a:r>
            <a:endParaRPr lang="ko-KR" altLang="ko-KR" sz="1400" b="1" dirty="0">
              <a:latin typeface="+mj-ea"/>
              <a:ea typeface="+mj-ea"/>
            </a:endParaRPr>
          </a:p>
        </p:txBody>
      </p:sp>
      <p:sp>
        <p:nvSpPr>
          <p:cNvPr id="126" name="Rectangle 17">
            <a:extLst>
              <a:ext uri="{FF2B5EF4-FFF2-40B4-BE49-F238E27FC236}">
                <a16:creationId xmlns:a16="http://schemas.microsoft.com/office/drawing/2014/main" id="{8AFAE346-0D72-48A9-9994-F3CFA192E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454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 내역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54" name="Rectangle 17">
            <a:extLst>
              <a:ext uri="{FF2B5EF4-FFF2-40B4-BE49-F238E27FC236}">
                <a16:creationId xmlns:a16="http://schemas.microsoft.com/office/drawing/2014/main" id="{A3FE1819-371B-45E6-99AE-AD07DD418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5454" y="4216647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회원 정보</a:t>
            </a:r>
            <a:endParaRPr lang="ko-KR" altLang="ko-KR" sz="1400" dirty="0">
              <a:latin typeface="+mj-ea"/>
              <a:ea typeface="+mj-ea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A6A24050-1436-4AE1-A828-15F2BFCBE7A8}"/>
              </a:ext>
            </a:extLst>
          </p:cNvPr>
          <p:cNvCxnSpPr>
            <a:cxnSpLocks/>
            <a:stCxn id="49" idx="2"/>
            <a:endCxn id="119" idx="0"/>
          </p:cNvCxnSpPr>
          <p:nvPr/>
        </p:nvCxnSpPr>
        <p:spPr>
          <a:xfrm rot="16200000" flipH="1">
            <a:off x="8391069" y="322898"/>
            <a:ext cx="620195" cy="5324001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CDBB73B-CB6F-4761-B185-C7754A4B6E6D}"/>
              </a:ext>
            </a:extLst>
          </p:cNvPr>
          <p:cNvCxnSpPr>
            <a:cxnSpLocks/>
            <a:stCxn id="49" idx="2"/>
            <a:endCxn id="120" idx="0"/>
          </p:cNvCxnSpPr>
          <p:nvPr/>
        </p:nvCxnSpPr>
        <p:spPr>
          <a:xfrm rot="5400000">
            <a:off x="3979802" y="1235632"/>
            <a:ext cx="620195" cy="3498534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5ED1E35-7AF2-4843-A7E2-47D9DAB2669D}"/>
              </a:ext>
            </a:extLst>
          </p:cNvPr>
          <p:cNvCxnSpPr>
            <a:cxnSpLocks/>
            <a:stCxn id="121" idx="0"/>
            <a:endCxn id="49" idx="2"/>
          </p:cNvCxnSpPr>
          <p:nvPr/>
        </p:nvCxnSpPr>
        <p:spPr>
          <a:xfrm rot="5400000" flipH="1" flipV="1">
            <a:off x="4856975" y="2112807"/>
            <a:ext cx="620195" cy="1744187"/>
          </a:xfrm>
          <a:prstGeom prst="bentConnector3">
            <a:avLst>
              <a:gd name="adj1" fmla="val 50000"/>
            </a:avLst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DA048F8-302C-43CE-9205-FFD7B9D0ABBD}"/>
              </a:ext>
            </a:extLst>
          </p:cNvPr>
          <p:cNvCxnSpPr>
            <a:cxnSpLocks/>
            <a:stCxn id="49" idx="2"/>
            <a:endCxn id="124" idx="0"/>
          </p:cNvCxnSpPr>
          <p:nvPr/>
        </p:nvCxnSpPr>
        <p:spPr>
          <a:xfrm rot="16200000" flipH="1">
            <a:off x="6616402" y="2097565"/>
            <a:ext cx="620195" cy="1774667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A3BE3D-570F-4EC4-BA00-BA3C8F5F67C8}"/>
              </a:ext>
            </a:extLst>
          </p:cNvPr>
          <p:cNvCxnSpPr>
            <a:cxnSpLocks/>
            <a:stCxn id="125" idx="0"/>
            <a:endCxn id="49" idx="2"/>
          </p:cNvCxnSpPr>
          <p:nvPr/>
        </p:nvCxnSpPr>
        <p:spPr>
          <a:xfrm rot="16200000" flipV="1">
            <a:off x="7503736" y="1210233"/>
            <a:ext cx="620195" cy="3549334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233A77F-E5C4-48EC-9531-DB99A9C98F28}"/>
              </a:ext>
            </a:extLst>
          </p:cNvPr>
          <p:cNvCxnSpPr>
            <a:cxnSpLocks/>
            <a:stCxn id="49" idx="2"/>
            <a:endCxn id="123" idx="0"/>
          </p:cNvCxnSpPr>
          <p:nvPr/>
        </p:nvCxnSpPr>
        <p:spPr>
          <a:xfrm rot="5400000">
            <a:off x="5729069" y="2984899"/>
            <a:ext cx="620195" cy="12700"/>
          </a:xfrm>
          <a:prstGeom prst="bentConnector3">
            <a:avLst/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CFB810-279C-47C1-9347-6A83FD0D4A42}"/>
              </a:ext>
            </a:extLst>
          </p:cNvPr>
          <p:cNvSpPr txBox="1"/>
          <p:nvPr/>
        </p:nvSpPr>
        <p:spPr>
          <a:xfrm>
            <a:off x="2410894" y="909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사용자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Rectangle 17">
            <a:extLst>
              <a:ext uri="{FF2B5EF4-FFF2-40B4-BE49-F238E27FC236}">
                <a16:creationId xmlns:a16="http://schemas.microsoft.com/office/drawing/2014/main" id="{A67C143F-E02E-22A0-15D3-3BD89CDA1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19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sz="1400" spc="-150" dirty="0">
                <a:latin typeface="+mj-ea"/>
                <a:ea typeface="+mj-ea"/>
              </a:rPr>
              <a:t>- </a:t>
            </a:r>
            <a:r>
              <a:rPr lang="ko-KR" altLang="en-US" sz="1400" spc="-150" dirty="0">
                <a:latin typeface="+mj-ea"/>
                <a:ea typeface="+mj-ea"/>
              </a:rPr>
              <a:t>객실 검색</a:t>
            </a:r>
            <a:endParaRPr lang="ko-KR" altLang="ko-KR" sz="1400" spc="-150" dirty="0">
              <a:latin typeface="+mj-ea"/>
              <a:ea typeface="+mj-ea"/>
            </a:endParaRP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DDCF728E-167B-1507-6032-5D3233A7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120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dirty="0">
                <a:latin typeface="+mj-ea"/>
                <a:ea typeface="+mj-ea"/>
              </a:rPr>
              <a:t>Register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314A33EF-9CC8-8573-754A-120B6602E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문의 내역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BD5F9CA9-4F48-B3BF-AA8A-6862E910E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4216647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질문 하기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5AF2F1-1E32-6604-5D88-E598F5B60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0787" y="467747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상세보기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50" name="Rectangle 17">
            <a:extLst>
              <a:ext uri="{FF2B5EF4-FFF2-40B4-BE49-F238E27FC236}">
                <a16:creationId xmlns:a16="http://schemas.microsoft.com/office/drawing/2014/main" id="{D521A432-76B7-0A58-3E74-213A632B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" y="3294997"/>
            <a:ext cx="1515425" cy="383145"/>
          </a:xfrm>
          <a:prstGeom prst="rect">
            <a:avLst/>
          </a:prstGeom>
          <a:solidFill>
            <a:schemeClr val="bg1"/>
          </a:solidFill>
          <a:ln w="381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sz="1400" b="1" dirty="0">
                <a:latin typeface="+mj-ea"/>
                <a:ea typeface="+mj-ea"/>
              </a:rPr>
              <a:t>Home</a:t>
            </a:r>
            <a:endParaRPr lang="ko-KR" altLang="ko-KR" sz="1400" b="1" dirty="0">
              <a:latin typeface="+mj-ea"/>
              <a:ea typeface="+mj-ea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CDD7457-826A-D6E1-5FE0-027AB339D49B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 rot="5400000">
            <a:off x="3108663" y="364493"/>
            <a:ext cx="620195" cy="5240813"/>
          </a:xfrm>
          <a:prstGeom prst="bentConnector3">
            <a:avLst>
              <a:gd name="adj1" fmla="val 50000"/>
            </a:avLst>
          </a:prstGeom>
          <a:ln>
            <a:solidFill>
              <a:srgbClr val="CC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17">
            <a:extLst>
              <a:ext uri="{FF2B5EF4-FFF2-40B4-BE49-F238E27FC236}">
                <a16:creationId xmlns:a16="http://schemas.microsoft.com/office/drawing/2014/main" id="{6146A365-7F23-DD1A-1002-D7793EDFB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375582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예약하기</a:t>
            </a:r>
            <a:r>
              <a:rPr lang="en-US" altLang="ko-KR" sz="1400" dirty="0">
                <a:latin typeface="+mj-ea"/>
                <a:ea typeface="+mj-ea"/>
              </a:rPr>
              <a:t>-1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70" name="Rectangle 17">
            <a:extLst>
              <a:ext uri="{FF2B5EF4-FFF2-40B4-BE49-F238E27FC236}">
                <a16:creationId xmlns:a16="http://schemas.microsoft.com/office/drawing/2014/main" id="{D4345101-0907-2A17-333A-739465337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4216647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예약하기</a:t>
            </a:r>
            <a:r>
              <a:rPr lang="en-US" altLang="ko-KR" sz="1400" dirty="0">
                <a:latin typeface="+mj-ea"/>
                <a:ea typeface="+mj-ea"/>
              </a:rPr>
              <a:t>-2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71" name="Rectangle 17">
            <a:extLst>
              <a:ext uri="{FF2B5EF4-FFF2-40B4-BE49-F238E27FC236}">
                <a16:creationId xmlns:a16="http://schemas.microsoft.com/office/drawing/2014/main" id="{B3BCC1CB-245F-3ECC-9E94-D165A9D18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19" y="4677472"/>
            <a:ext cx="1515425" cy="383145"/>
          </a:xfrm>
          <a:prstGeom prst="rect">
            <a:avLst/>
          </a:prstGeom>
          <a:solidFill>
            <a:schemeClr val="bg1"/>
          </a:solidFill>
          <a:ln w="12700">
            <a:solidFill>
              <a:srgbClr val="CC24A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예약하기</a:t>
            </a:r>
            <a:r>
              <a:rPr lang="en-US" altLang="ko-KR" sz="1400" dirty="0">
                <a:latin typeface="+mj-ea"/>
                <a:ea typeface="+mj-ea"/>
              </a:rPr>
              <a:t>-3</a:t>
            </a:r>
            <a:endParaRPr lang="ko-KR" altLang="ko-KR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93984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4B17DA-0E94-4EA7-90A6-FC144CCDCBFC}"/>
              </a:ext>
            </a:extLst>
          </p:cNvPr>
          <p:cNvSpPr txBox="1"/>
          <p:nvPr/>
        </p:nvSpPr>
        <p:spPr>
          <a:xfrm>
            <a:off x="236427" y="724527"/>
            <a:ext cx="4348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메뉴구조도</a:t>
            </a:r>
            <a:endParaRPr lang="en-US" altLang="ko-KR" sz="32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23" name="Rectangle 17">
            <a:extLst>
              <a:ext uri="{FF2B5EF4-FFF2-40B4-BE49-F238E27FC236}">
                <a16:creationId xmlns:a16="http://schemas.microsoft.com/office/drawing/2014/main" id="{35CF6B88-D632-4E30-84B8-31DC50318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434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회원관리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124" name="Rectangle 17">
            <a:extLst>
              <a:ext uri="{FF2B5EF4-FFF2-40B4-BE49-F238E27FC236}">
                <a16:creationId xmlns:a16="http://schemas.microsoft.com/office/drawing/2014/main" id="{10116AAE-C66B-41A9-83DA-C026B8B6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6261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예약관리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125" name="Rectangle 17">
            <a:extLst>
              <a:ext uri="{FF2B5EF4-FFF2-40B4-BE49-F238E27FC236}">
                <a16:creationId xmlns:a16="http://schemas.microsoft.com/office/drawing/2014/main" id="{C0F6C3A3-C958-48E0-970E-EC19582B1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768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객실관리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130" name="Rectangle 17">
            <a:extLst>
              <a:ext uri="{FF2B5EF4-FFF2-40B4-BE49-F238E27FC236}">
                <a16:creationId xmlns:a16="http://schemas.microsoft.com/office/drawing/2014/main" id="{CA0ED652-71E6-46C2-889B-88E909435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434" y="400982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회원관리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31" name="Rectangle 17">
            <a:extLst>
              <a:ext uri="{FF2B5EF4-FFF2-40B4-BE49-F238E27FC236}">
                <a16:creationId xmlns:a16="http://schemas.microsoft.com/office/drawing/2014/main" id="{61E387AD-AF74-4E9E-9403-BBEF7EAFA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6261" y="400982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예약관리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132" name="Rectangle 17">
            <a:extLst>
              <a:ext uri="{FF2B5EF4-FFF2-40B4-BE49-F238E27FC236}">
                <a16:creationId xmlns:a16="http://schemas.microsoft.com/office/drawing/2014/main" id="{83EC27B5-B33C-44F2-946C-D4570A57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768" y="400982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객실관리</a:t>
            </a:r>
            <a:endParaRPr lang="ko-KR" altLang="ko-KR" sz="1400" dirty="0">
              <a:latin typeface="+mj-ea"/>
              <a:ea typeface="+mj-ea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08275591-4053-4FF9-9174-56C23DADB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5" y="2317392"/>
            <a:ext cx="355599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ko-KR" b="1" dirty="0">
                <a:latin typeface="+mj-ea"/>
                <a:ea typeface="+mj-ea"/>
              </a:rPr>
              <a:t>Hotel Sona</a:t>
            </a:r>
            <a:endParaRPr lang="ko-KR" altLang="ko-KR" b="1" dirty="0">
              <a:latin typeface="+mj-ea"/>
              <a:ea typeface="+mj-ea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D721A79-B31F-4699-9193-0FC8E4C1B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435" y="3548998"/>
            <a:ext cx="1506930" cy="380998"/>
          </a:xfrm>
          <a:prstGeom prst="rect">
            <a:avLst/>
          </a:prstGeom>
          <a:solidFill>
            <a:schemeClr val="bg1"/>
          </a:solidFill>
          <a:ln w="381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600" b="1" dirty="0">
                <a:latin typeface="+mj-ea"/>
                <a:ea typeface="+mj-ea"/>
              </a:rPr>
              <a:t>문의관리</a:t>
            </a:r>
            <a:endParaRPr lang="ko-KR" altLang="ko-KR" sz="1600" b="1" dirty="0">
              <a:latin typeface="+mj-ea"/>
              <a:ea typeface="+mj-ea"/>
            </a:endParaRPr>
          </a:p>
        </p:txBody>
      </p:sp>
      <p:sp>
        <p:nvSpPr>
          <p:cNvPr id="35" name="Rectangle 17">
            <a:extLst>
              <a:ext uri="{FF2B5EF4-FFF2-40B4-BE49-F238E27FC236}">
                <a16:creationId xmlns:a16="http://schemas.microsoft.com/office/drawing/2014/main" id="{4B2847D9-DD07-4864-A9BC-8904780ED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435" y="4017073"/>
            <a:ext cx="1506930" cy="380998"/>
          </a:xfrm>
          <a:prstGeom prst="rect">
            <a:avLst/>
          </a:prstGeom>
          <a:solidFill>
            <a:schemeClr val="bg1"/>
          </a:solidFill>
          <a:ln w="12700">
            <a:solidFill>
              <a:srgbClr val="008BB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1400" dirty="0">
                <a:latin typeface="+mj-ea"/>
                <a:ea typeface="+mj-ea"/>
              </a:rPr>
              <a:t>문의관리</a:t>
            </a:r>
            <a:endParaRPr lang="ko-KR" altLang="ko-KR" sz="1400" dirty="0">
              <a:latin typeface="+mj-ea"/>
              <a:ea typeface="+mj-ea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6657A11-0F2F-49A0-9B98-20A42A6D601D}"/>
              </a:ext>
            </a:extLst>
          </p:cNvPr>
          <p:cNvCxnSpPr>
            <a:cxnSpLocks/>
            <a:stCxn id="31" idx="2"/>
            <a:endCxn id="125" idx="0"/>
          </p:cNvCxnSpPr>
          <p:nvPr/>
        </p:nvCxnSpPr>
        <p:spPr>
          <a:xfrm rot="16200000" flipH="1">
            <a:off x="6044012" y="2648777"/>
            <a:ext cx="850608" cy="949833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50753475-E68B-42B4-B8EA-76CA408EC55F}"/>
              </a:ext>
            </a:extLst>
          </p:cNvPr>
          <p:cNvCxnSpPr>
            <a:cxnSpLocks/>
            <a:stCxn id="31" idx="2"/>
            <a:endCxn id="123" idx="0"/>
          </p:cNvCxnSpPr>
          <p:nvPr/>
        </p:nvCxnSpPr>
        <p:spPr>
          <a:xfrm rot="5400000">
            <a:off x="4269346" y="1823944"/>
            <a:ext cx="850608" cy="2599501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394787-B96D-4D20-A974-4FB63A183488}"/>
              </a:ext>
            </a:extLst>
          </p:cNvPr>
          <p:cNvSpPr txBox="1"/>
          <p:nvPr/>
        </p:nvSpPr>
        <p:spPr>
          <a:xfrm>
            <a:off x="2410894" y="90919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008BB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관리자</a:t>
            </a:r>
            <a:endParaRPr lang="en-US" altLang="ko-KR" sz="2000" i="1" dirty="0">
              <a:solidFill>
                <a:srgbClr val="008BB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E28C9147-3EF5-3360-504F-F1B4A6BCE996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rot="16200000" flipH="1">
            <a:off x="6931346" y="1761444"/>
            <a:ext cx="850608" cy="2724500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3A6C3EC-950B-2311-2BB3-1027ABFD1C0B}"/>
              </a:ext>
            </a:extLst>
          </p:cNvPr>
          <p:cNvCxnSpPr>
            <a:cxnSpLocks/>
            <a:stCxn id="31" idx="2"/>
            <a:endCxn id="124" idx="0"/>
          </p:cNvCxnSpPr>
          <p:nvPr/>
        </p:nvCxnSpPr>
        <p:spPr>
          <a:xfrm rot="5400000">
            <a:off x="5161759" y="2716357"/>
            <a:ext cx="850608" cy="814674"/>
          </a:xfrm>
          <a:prstGeom prst="bentConnector3">
            <a:avLst>
              <a:gd name="adj1" fmla="val 50000"/>
            </a:avLst>
          </a:prstGeom>
          <a:ln>
            <a:solidFill>
              <a:srgbClr val="008B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56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05B52C-4DB5-49A3-8FE4-0ADB3EC1049A}"/>
              </a:ext>
            </a:extLst>
          </p:cNvPr>
          <p:cNvSpPr/>
          <p:nvPr/>
        </p:nvSpPr>
        <p:spPr>
          <a:xfrm>
            <a:off x="2121333" y="384602"/>
            <a:ext cx="7949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  <a:latin typeface="Impact" panose="020B0806030902050204" pitchFamily="34" charset="0"/>
                <a:ea typeface="뉴스킨 맑은샘 Bold" panose="020B0803000000000000" pitchFamily="50" charset="-127"/>
              </a:rPr>
              <a:t>Hotel Sona</a:t>
            </a:r>
          </a:p>
        </p:txBody>
      </p:sp>
      <p:pic>
        <p:nvPicPr>
          <p:cNvPr id="50" name="Picture 2" descr="관련 이미지">
            <a:extLst>
              <a:ext uri="{FF2B5EF4-FFF2-40B4-BE49-F238E27FC236}">
                <a16:creationId xmlns:a16="http://schemas.microsoft.com/office/drawing/2014/main" id="{63F1DA87-694A-4AF5-880F-76C020B7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905555" y="6090887"/>
            <a:ext cx="382511" cy="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2E52E3-E19D-4855-AD64-1506C786E97B}"/>
              </a:ext>
            </a:extLst>
          </p:cNvPr>
          <p:cNvSpPr/>
          <p:nvPr/>
        </p:nvSpPr>
        <p:spPr>
          <a:xfrm>
            <a:off x="2121333" y="2939517"/>
            <a:ext cx="7949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i="1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en-US" altLang="ko-KR" sz="4800" i="1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43386C4-732B-BDA1-B16F-4C872B1B98BE}"/>
              </a:ext>
            </a:extLst>
          </p:cNvPr>
          <p:cNvCxnSpPr/>
          <p:nvPr/>
        </p:nvCxnSpPr>
        <p:spPr>
          <a:xfrm>
            <a:off x="4897120" y="1036320"/>
            <a:ext cx="2468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37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97B46-38BD-413C-94B6-D00B316FB727}"/>
              </a:ext>
            </a:extLst>
          </p:cNvPr>
          <p:cNvSpPr txBox="1"/>
          <p:nvPr/>
        </p:nvSpPr>
        <p:spPr>
          <a:xfrm>
            <a:off x="5140334" y="909192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로그인</a:t>
            </a:r>
            <a:r>
              <a:rPr lang="en-US" altLang="ko-KR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회원가입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FCC05F-137E-EC3D-C038-B837593E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9" y="2353074"/>
            <a:ext cx="4842436" cy="34973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425805-FB5D-4C88-43CA-353DB83A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16" y="1309302"/>
            <a:ext cx="4542380" cy="551253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52B1A5C-6150-592C-46FA-F78EB2581467}"/>
              </a:ext>
            </a:extLst>
          </p:cNvPr>
          <p:cNvCxnSpPr>
            <a:cxnSpLocks/>
          </p:cNvCxnSpPr>
          <p:nvPr/>
        </p:nvCxnSpPr>
        <p:spPr>
          <a:xfrm flipV="1">
            <a:off x="4595096" y="4490720"/>
            <a:ext cx="1825020" cy="919449"/>
          </a:xfrm>
          <a:prstGeom prst="straightConnector1">
            <a:avLst/>
          </a:prstGeom>
          <a:ln w="28575">
            <a:solidFill>
              <a:srgbClr val="CC24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3397005" y="5259101"/>
            <a:ext cx="1059628" cy="373317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3258542" y="5120640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75CDE73-2F53-A202-DA86-06673B10D4C7}"/>
              </a:ext>
            </a:extLst>
          </p:cNvPr>
          <p:cNvSpPr/>
          <p:nvPr/>
        </p:nvSpPr>
        <p:spPr>
          <a:xfrm>
            <a:off x="6510636" y="2265680"/>
            <a:ext cx="4289444" cy="722566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683DBA5-6C2E-8459-26E7-C15C2BD0D420}"/>
              </a:ext>
            </a:extLst>
          </p:cNvPr>
          <p:cNvSpPr/>
          <p:nvPr/>
        </p:nvSpPr>
        <p:spPr>
          <a:xfrm>
            <a:off x="6388818" y="2077751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741B73-7EE2-3339-1C00-8D8DEEBF5F18}"/>
              </a:ext>
            </a:extLst>
          </p:cNvPr>
          <p:cNvSpPr txBox="1"/>
          <p:nvPr/>
        </p:nvSpPr>
        <p:spPr>
          <a:xfrm>
            <a:off x="9264924" y="1957903"/>
            <a:ext cx="16305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이메일 중복 검사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840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60A6E-0825-4824-92FD-E2DD1835ECBC}"/>
              </a:ext>
            </a:extLst>
          </p:cNvPr>
          <p:cNvSpPr txBox="1"/>
          <p:nvPr/>
        </p:nvSpPr>
        <p:spPr>
          <a:xfrm>
            <a:off x="236427" y="72452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상세 페이지 구현</a:t>
            </a:r>
            <a:endParaRPr lang="ko-KR" alt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97B46-38BD-413C-94B6-D00B316FB727}"/>
              </a:ext>
            </a:extLst>
          </p:cNvPr>
          <p:cNvSpPr txBox="1"/>
          <p:nvPr/>
        </p:nvSpPr>
        <p:spPr>
          <a:xfrm>
            <a:off x="5402307" y="89011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rgbClr val="CC24A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예약 시스템</a:t>
            </a:r>
            <a:endParaRPr lang="en-US" altLang="ko-KR" sz="2000" i="1" dirty="0">
              <a:solidFill>
                <a:srgbClr val="CC24A5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3F23ED8-2D1C-E4A4-41BE-FFDD6CF28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068"/>
            <a:ext cx="7701280" cy="208701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2EC1573-2F1E-5948-86D6-902B0154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4596"/>
            <a:ext cx="6095417" cy="451415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C08AC8-DE84-169B-5724-DE73DA5026BF}"/>
              </a:ext>
            </a:extLst>
          </p:cNvPr>
          <p:cNvSpPr/>
          <p:nvPr/>
        </p:nvSpPr>
        <p:spPr>
          <a:xfrm>
            <a:off x="5140334" y="2966752"/>
            <a:ext cx="1059628" cy="479997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48C982C-12E9-EC66-835D-5A56D37E6D3B}"/>
              </a:ext>
            </a:extLst>
          </p:cNvPr>
          <p:cNvSpPr/>
          <p:nvPr/>
        </p:nvSpPr>
        <p:spPr>
          <a:xfrm>
            <a:off x="4995569" y="2821987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741B73-7EE2-3339-1C00-8D8DEEBF5F18}"/>
              </a:ext>
            </a:extLst>
          </p:cNvPr>
          <p:cNvSpPr txBox="1"/>
          <p:nvPr/>
        </p:nvSpPr>
        <p:spPr>
          <a:xfrm>
            <a:off x="1512844" y="3446749"/>
            <a:ext cx="36423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로그인 필요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값을 입력해야 다음 페이지 이동 가능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오늘 이전 날짜 예약 불가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체크아웃 날짜는 체크인 날짜 이후로만 선택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15F0644-4946-EC6C-E93A-0AB9FF8A5C32}"/>
              </a:ext>
            </a:extLst>
          </p:cNvPr>
          <p:cNvSpPr/>
          <p:nvPr/>
        </p:nvSpPr>
        <p:spPr>
          <a:xfrm>
            <a:off x="8361398" y="4286650"/>
            <a:ext cx="782946" cy="354664"/>
          </a:xfrm>
          <a:prstGeom prst="roundRect">
            <a:avLst/>
          </a:prstGeom>
          <a:noFill/>
          <a:ln w="28575">
            <a:solidFill>
              <a:srgbClr val="CC24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8277672-809C-09F8-79D2-A7B3753D72EE}"/>
              </a:ext>
            </a:extLst>
          </p:cNvPr>
          <p:cNvSpPr/>
          <p:nvPr/>
        </p:nvSpPr>
        <p:spPr>
          <a:xfrm>
            <a:off x="8216633" y="4141885"/>
            <a:ext cx="289529" cy="289529"/>
          </a:xfrm>
          <a:prstGeom prst="ellipse">
            <a:avLst/>
          </a:prstGeom>
          <a:solidFill>
            <a:srgbClr val="CC2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C61F22-96C7-02FA-9966-DDEE06E14F88}"/>
              </a:ext>
            </a:extLst>
          </p:cNvPr>
          <p:cNvSpPr txBox="1"/>
          <p:nvPr/>
        </p:nvSpPr>
        <p:spPr>
          <a:xfrm>
            <a:off x="7478267" y="1445849"/>
            <a:ext cx="47131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이전 페이지에서 선택한 값 넘겨줌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  <a:p>
            <a:r>
              <a:rPr lang="en-US" altLang="ko-KR" sz="1300" b="1" dirty="0">
                <a:solidFill>
                  <a:srgbClr val="CC24A5"/>
                </a:solidFill>
                <a:latin typeface="+mn-ea"/>
              </a:rPr>
              <a:t># </a:t>
            </a:r>
            <a:r>
              <a:rPr lang="ko-KR" altLang="en-US" sz="1300" b="1" dirty="0">
                <a:solidFill>
                  <a:srgbClr val="CC24A5"/>
                </a:solidFill>
                <a:latin typeface="+mn-ea"/>
              </a:rPr>
              <a:t>각 객실의 수용인원과 선택한 인원 수 비교하여 방 필터링 </a:t>
            </a:r>
            <a:endParaRPr lang="en-US" altLang="ko-KR" sz="1300" b="1" dirty="0">
              <a:solidFill>
                <a:srgbClr val="CC24A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98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439</Words>
  <Application>Microsoft Office PowerPoint</Application>
  <PresentationFormat>와이드스크린</PresentationFormat>
  <Paragraphs>137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휴먼둥근헤드라인</vt:lpstr>
      <vt:lpstr>Arial</vt:lpstr>
      <vt:lpstr>Arial Black</vt:lpstr>
      <vt:lpstr>Consolas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keson</dc:creator>
  <cp:lastModifiedBy>찬호 김</cp:lastModifiedBy>
  <cp:revision>153</cp:revision>
  <dcterms:created xsi:type="dcterms:W3CDTF">2022-02-15T07:06:10Z</dcterms:created>
  <dcterms:modified xsi:type="dcterms:W3CDTF">2023-07-28T13:28:29Z</dcterms:modified>
</cp:coreProperties>
</file>